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8" r:id="rId3"/>
    <p:sldMasterId id="2147483689" r:id="rId4"/>
    <p:sldMasterId id="2147483690" r:id="rId5"/>
    <p:sldMasterId id="2147483691" r:id="rId6"/>
    <p:sldMasterId id="214748369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</p:sldIdLst>
  <p:sldSz cy="5143500" cx="9144000"/>
  <p:notesSz cx="6858000" cy="9144000"/>
  <p:embeddedFontLst>
    <p:embeddedFont>
      <p:font typeface="Geo"/>
      <p:regular r:id="rId66"/>
      <p:italic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Fjalla One"/>
      <p:regular r:id="rId72"/>
    </p:embeddedFont>
    <p:embeddedFont>
      <p:font typeface="Abel"/>
      <p:regular r:id="rId73"/>
    </p:embeddedFont>
    <p:embeddedFont>
      <p:font typeface="Ropa Sans"/>
      <p:regular r:id="rId74"/>
      <p: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Abel-regular.fntdata"/><Relationship Id="rId72" Type="http://schemas.openxmlformats.org/officeDocument/2006/relationships/font" Target="fonts/FjallaOne-regular.fntdata"/><Relationship Id="rId31" Type="http://schemas.openxmlformats.org/officeDocument/2006/relationships/slide" Target="slides/slide23.xml"/><Relationship Id="rId75" Type="http://schemas.openxmlformats.org/officeDocument/2006/relationships/font" Target="fonts/RopaSans-italic.fntdata"/><Relationship Id="rId30" Type="http://schemas.openxmlformats.org/officeDocument/2006/relationships/slide" Target="slides/slide22.xml"/><Relationship Id="rId74" Type="http://schemas.openxmlformats.org/officeDocument/2006/relationships/font" Target="fonts/RopaSans-regular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font" Target="fonts/Geo-regular.fntdata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Lato-regular.fntdata"/><Relationship Id="rId23" Type="http://schemas.openxmlformats.org/officeDocument/2006/relationships/slide" Target="slides/slide15.xml"/><Relationship Id="rId67" Type="http://schemas.openxmlformats.org/officeDocument/2006/relationships/font" Target="fonts/Geo-italic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La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not know everything for the pitch, which is OK. 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market based approach.  feel free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go more into the full gdd later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talk a bit more about the industry soon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bel"/>
              <a:buNone/>
              <a:defRPr sz="3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Geo"/>
              <a:buNone/>
              <a:defRPr sz="4800"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jalla One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pa Sans"/>
              <a:buChar char="●"/>
              <a:defRPr>
                <a:latin typeface="Ropa Sans"/>
                <a:ea typeface="Ropa Sans"/>
                <a:cs typeface="Ropa Sans"/>
                <a:sym typeface="Ropa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○"/>
              <a:defRPr>
                <a:latin typeface="Ropa Sans"/>
                <a:ea typeface="Ropa Sans"/>
                <a:cs typeface="Ropa Sans"/>
                <a:sym typeface="Ropa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■"/>
              <a:defRPr>
                <a:latin typeface="Ropa Sans"/>
                <a:ea typeface="Ropa Sans"/>
                <a:cs typeface="Ropa Sans"/>
                <a:sym typeface="Ropa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●"/>
              <a:defRPr>
                <a:latin typeface="Ropa Sans"/>
                <a:ea typeface="Ropa Sans"/>
                <a:cs typeface="Ropa Sans"/>
                <a:sym typeface="Ropa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○"/>
              <a:defRPr>
                <a:latin typeface="Ropa Sans"/>
                <a:ea typeface="Ropa Sans"/>
                <a:cs typeface="Ropa Sans"/>
                <a:sym typeface="Ropa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■"/>
              <a:defRPr>
                <a:latin typeface="Ropa Sans"/>
                <a:ea typeface="Ropa Sans"/>
                <a:cs typeface="Ropa Sans"/>
                <a:sym typeface="Ropa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●"/>
              <a:defRPr>
                <a:latin typeface="Ropa Sans"/>
                <a:ea typeface="Ropa Sans"/>
                <a:cs typeface="Ropa Sans"/>
                <a:sym typeface="Ropa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○"/>
              <a:defRPr>
                <a:latin typeface="Ropa Sans"/>
                <a:ea typeface="Ropa Sans"/>
                <a:cs typeface="Ropa Sans"/>
                <a:sym typeface="Ropa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pa Sans"/>
              <a:buChar char="■"/>
              <a:defRPr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Shape 1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8" name="Shape 1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el"/>
              <a:buChar char="●"/>
              <a:defRPr sz="30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Char char="○"/>
              <a:defRPr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Char char="■"/>
              <a:defRPr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○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■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○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■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"/>
              <a:buNone/>
              <a:defRPr b="1"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Char char="●"/>
              <a:defRPr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○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■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  <a:defRPr b="1" sz="48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Char char="●"/>
              <a:defRPr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○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■"/>
              <a:def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pa Sans"/>
              <a:buChar char="●"/>
              <a:defRPr sz="1800"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○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■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●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○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■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●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○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pa Sans"/>
              <a:buChar char="■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presentation/d/1F8CUu7S1_-ce9ZT-wHMxrp-vyVIdVtQyblIN0W45HPA/edit?usp=sharing" TargetMode="Externa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://t.umblr.com/redirect?z=https%3A%2F%2Feselsi.itch.io%2Flawrence&amp;t=NDJkNzYyY2Q2Zjk0MDM5ZmQzNjA5NjNkZDViOGFlMTIxZGQ0YWQzNyw0OVNKZkpUaA%3D%3D&amp;b=t%3A1LT1_wFXYuxTvo7BRAImbA&amp;p=https%3A%2F%2Fgamestudio.tumblr.com%2Fpost%2F158129296440%2Fweek-5-ok-so-your-pitches-are-next-week-aim-for&amp;m=0" TargetMode="External"/><Relationship Id="rId10" Type="http://schemas.openxmlformats.org/officeDocument/2006/relationships/hyperlink" Target="http://t.umblr.com/redirect?z=https%3A%2F%2Feselsi.itch.io%2Flawrence&amp;t=NDJkNzYyY2Q2Zjk0MDM5ZmQzNjA5NjNkZDViOGFlMTIxZGQ0YWQzNyw0OVNKZkpUaA%3D%3D&amp;b=t%3A1LT1_wFXYuxTvo7BRAImbA&amp;p=https%3A%2F%2Fgamestudio.tumblr.com%2Fpost%2F158129296440%2Fweek-5-ok-so-your-pitches-are-next-week-aim-for&amp;m=0" TargetMode="External"/><Relationship Id="rId13" Type="http://schemas.openxmlformats.org/officeDocument/2006/relationships/hyperlink" Target="http://t.umblr.com/redirect?z=https%3A%2F%2Fq_dork.itch.io%2Fmorning-makeup-madness&amp;t=MjQzNDA5MGQ3YzljOTcyYmJhMjVhNzg1YTk2OTc1Njc0NDNlYmE3ZCw0OVNKZkpUaA%3D%3D&amp;b=t%3A1LT1_wFXYuxTvo7BRAImbA&amp;p=https%3A%2F%2Fgamestudio.tumblr.com%2Fpost%2F158129296440%2Fweek-5-ok-so-your-pitches-are-next-week-aim-for&amp;m=0" TargetMode="External"/><Relationship Id="rId12" Type="http://schemas.openxmlformats.org/officeDocument/2006/relationships/hyperlink" Target="http://t.umblr.com/redirect?z=https%3A%2F%2Fq_dork.itch.io%2Fmorning-makeup-madness&amp;t=MjQzNDA5MGQ3YzljOTcyYmJhMjVhNzg1YTk2OTc1Njc0NDNlYmE3ZCw0OVNKZkpUaA%3D%3D&amp;b=t%3A1LT1_wFXYuxTvo7BRAImbA&amp;p=https%3A%2F%2Fgamestudio.tumblr.com%2Fpost%2F158129296440%2Fweek-5-ok-so-your-pitches-are-next-week-aim-for&amp;m=0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t.umblr.com/redirect?z=https%3A%2F%2Ffromsmiling.itch.io%2Fosteotic-bypass&amp;t=ODk1YzQzNjkzM2IxYzBhYWRlN2Q2MmZlYjBlOGE1MmU3YzRhMDY3OSw0OVNKZkpUaA%3D%3D&amp;b=t%3A1LT1_wFXYuxTvo7BRAImbA&amp;p=https%3A%2F%2Fgamestudio.tumblr.com%2Fpost%2F158129296440%2Fweek-5-ok-so-your-pitches-are-next-week-aim-for&amp;m=0" TargetMode="External"/><Relationship Id="rId4" Type="http://schemas.openxmlformats.org/officeDocument/2006/relationships/hyperlink" Target="http://t.umblr.com/redirect?z=https%3A%2F%2Ffromsmiling.itch.io%2Fosteotic-bypass&amp;t=ODk1YzQzNjkzM2IxYzBhYWRlN2Q2MmZlYjBlOGE1MmU3YzRhMDY3OSw0OVNKZkpUaA%3D%3D&amp;b=t%3A1LT1_wFXYuxTvo7BRAImbA&amp;p=https%3A%2F%2Fgamestudio.tumblr.com%2Fpost%2F158129296440%2Fweek-5-ok-so-your-pitches-are-next-week-aim-for&amp;m=0" TargetMode="External"/><Relationship Id="rId9" Type="http://schemas.openxmlformats.org/officeDocument/2006/relationships/hyperlink" Target="http://t.umblr.com/redirect?z=https%3A%2F%2Fmiyeon.itch.io%2Fperspective-puzzle&amp;t=NGI3ZWFjMWYyY2Q1NWJiMjYyNzA5MzQ4OWQ4MWYwNWJkMzIxOTJlMSw0OVNKZkpUaA%3D%3D&amp;b=t%3A1LT1_wFXYuxTvo7BRAImbA&amp;p=https%3A%2F%2Fgamestudio.tumblr.com%2Fpost%2F158129296440%2Fweek-5-ok-so-your-pitches-are-next-week-aim-for&amp;m=0" TargetMode="External"/><Relationship Id="rId15" Type="http://schemas.openxmlformats.org/officeDocument/2006/relationships/hyperlink" Target="http://t.umblr.com/redirect?z=http%3A%2F%2Fwww.igf.com%2Fawkward-date&amp;t=ZGI4NGQxY2NkNjcwZDkyMDE5YzViMzNhNzQ3NDcxNDUyNDFjNzJiMSw0OVNKZkpUaA%3D%3D&amp;b=t%3A1LT1_wFXYuxTvo7BRAImbA&amp;p=https%3A%2F%2Fgamestudio.tumblr.com%2Fpost%2F158129296440%2Fweek-5-ok-so-your-pitches-are-next-week-aim-for&amp;m=0" TargetMode="External"/><Relationship Id="rId14" Type="http://schemas.openxmlformats.org/officeDocument/2006/relationships/hyperlink" Target="http://t.umblr.com/redirect?z=http%3A%2F%2Fwww.igf.com%2Fawkward-date&amp;t=ZGI4NGQxY2NkNjcwZDkyMDE5YzViMzNhNzQ3NDcxNDUyNDFjNzJiMSw0OVNKZkpUaA%3D%3D&amp;b=t%3A1LT1_wFXYuxTvo7BRAImbA&amp;p=https%3A%2F%2Fgamestudio.tumblr.com%2Fpost%2F158129296440%2Fweek-5-ok-so-your-pitches-are-next-week-aim-for&amp;m=0" TargetMode="External"/><Relationship Id="rId17" Type="http://schemas.openxmlformats.org/officeDocument/2006/relationships/hyperlink" Target="http://t.umblr.com/redirect?z=https%3A%2F%2Fwww.youtube.com%2Fwatch%3Fv%3DcFr1sFARkzo&amp;t=Y2Q1ZTdjZDQ5YTI0NDczZTliMDAxOWExMzdlMDhiM2VhZWNiNjc3MCw0OVNKZkpUaA%3D%3D&amp;b=t%3A1LT1_wFXYuxTvo7BRAImbA&amp;p=https%3A%2F%2Fgamestudio.tumblr.com%2Fpost%2F158129296440%2Fweek-5-ok-so-your-pitches-are-next-week-aim-for&amp;m=0" TargetMode="External"/><Relationship Id="rId16" Type="http://schemas.openxmlformats.org/officeDocument/2006/relationships/hyperlink" Target="http://t.umblr.com/redirect?z=https%3A%2F%2Fwww.youtube.com%2Fwatch%3Fv%3DcFr1sFARkzo&amp;t=Y2Q1ZTdjZDQ5YTI0NDczZTliMDAxOWExMzdlMDhiM2VhZWNiNjc3MCw0OVNKZkpUaA%3D%3D&amp;b=t%3A1LT1_wFXYuxTvo7BRAImbA&amp;p=https%3A%2F%2Fgamestudio.tumblr.com%2Fpost%2F158129296440%2Fweek-5-ok-so-your-pitches-are-next-week-aim-for&amp;m=0" TargetMode="External"/><Relationship Id="rId5" Type="http://schemas.openxmlformats.org/officeDocument/2006/relationships/hyperlink" Target="http://t.umblr.com/redirect?z=http%3A%2F%2Fwww.foddy.net%2FAthletics.html&amp;t=MGZlN2M2YmM2NjE1NWVhNDVkNGZkYTc5MWM3YWRhMzgzOThiODJjNiw0OVNKZkpUaA%3D%3D&amp;b=t%3A1LT1_wFXYuxTvo7BRAImbA&amp;p=https%3A%2F%2Fgamestudio.tumblr.com%2Fpost%2F158129296440%2Fweek-5-ok-so-your-pitches-are-next-week-aim-for&amp;m=0" TargetMode="External"/><Relationship Id="rId19" Type="http://schemas.openxmlformats.org/officeDocument/2006/relationships/hyperlink" Target="http://t.umblr.com/redirect?z=https%3A%2F%2Fdirigogames.itch.io%2Ffbmg-famous-bus-movie-game-ld34&amp;t=ZmM5ZjI4MGVjMWY2NTVmMjg3ZWZhOGJhOGViNzZmNjBlNzczZTNlYSw0OVNKZkpUaA%3D%3D&amp;b=t%3A1LT1_wFXYuxTvo7BRAImbA&amp;p=https%3A%2F%2Fgamestudio.tumblr.com%2Fpost%2F158129296440%2Fweek-5-ok-so-your-pitches-are-next-week-aim-for&amp;m=0" TargetMode="External"/><Relationship Id="rId6" Type="http://schemas.openxmlformats.org/officeDocument/2006/relationships/hyperlink" Target="http://t.umblr.com/redirect?z=http%3A%2F%2Fwww.foddy.net%2FAthletics.html&amp;t=MGZlN2M2YmM2NjE1NWVhNDVkNGZkYTc5MWM3YWRhMzgzOThiODJjNiw0OVNKZkpUaA%3D%3D&amp;b=t%3A1LT1_wFXYuxTvo7BRAImbA&amp;p=https%3A%2F%2Fgamestudio.tumblr.com%2Fpost%2F158129296440%2Fweek-5-ok-so-your-pitches-are-next-week-aim-for&amp;m=0" TargetMode="External"/><Relationship Id="rId18" Type="http://schemas.openxmlformats.org/officeDocument/2006/relationships/hyperlink" Target="http://t.umblr.com/redirect?z=https%3A%2F%2Fdirigogames.itch.io%2Ffbmg-famous-bus-movie-game-ld34&amp;t=ZmM5ZjI4MGVjMWY2NTVmMjg3ZWZhOGJhOGViNzZmNjBlNzczZTNlYSw0OVNKZkpUaA%3D%3D&amp;b=t%3A1LT1_wFXYuxTvo7BRAImbA&amp;p=https%3A%2F%2Fgamestudio.tumblr.com%2Fpost%2F158129296440%2Fweek-5-ok-so-your-pitches-are-next-week-aim-for&amp;m=0" TargetMode="External"/><Relationship Id="rId7" Type="http://schemas.openxmlformats.org/officeDocument/2006/relationships/hyperlink" Target="http://t.umblr.com/redirect?z=http%3A%2F%2Fentire.spacebar.org%2F&amp;t=NzdlOTZjYzVkZGUzMjFhOGQ3ZTJjNGQ2YTI5MTE2MTQwNjBiN2M3Yyw0OVNKZkpUaA%3D%3D&amp;b=t%3A1LT1_wFXYuxTvo7BRAImbA&amp;p=https%3A%2F%2Fgamestudio.tumblr.com%2Fpost%2F158129296440%2Fweek-5-ok-so-your-pitches-are-next-week-aim-for&amp;m=0" TargetMode="External"/><Relationship Id="rId8" Type="http://schemas.openxmlformats.org/officeDocument/2006/relationships/hyperlink" Target="http://t.umblr.com/redirect?z=http%3A%2F%2Fentire.spacebar.org%2F&amp;t=NzdlOTZjYzVkZGUzMjFhOGQ3ZTJjNGQ2YTI5MTE2MTQwNjBiN2M3Yyw0OVNKZkpUaA%3D%3D&amp;b=t%3A1LT1_wFXYuxTvo7BRAImbA&amp;p=https%3A%2F%2Fgamestudio.tumblr.com%2Fpost%2F158129296440%2Fweek-5-ok-so-your-pitches-are-next-week-aim-for&amp;m=0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oit.hostos.cuny.edu/hostosdesign/wp-content/uploads/2015/03/onePagerExample2.pdf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google.com/document/d/1xcw3gyKuMOWdtBOxu0R-y6mQdKcN12_wmwruO_s-6zE/edit?usp=sharing" TargetMode="External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rive.google.com/file/d/0B46d2RJIvLNudkNJQzdiTzViX2c/view?usp=sharing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gamasutra.com/view/feature/131632/creating_a_great_design_document.php" TargetMode="External"/><Relationship Id="rId4" Type="http://schemas.openxmlformats.org/officeDocument/2006/relationships/hyperlink" Target="http://www.gamasutra.com/view/feature/131791/the_anatomy_of_a_design_document_.php?page=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0B46d2RJIvLNuTkQyWG9RS2xFa3c/view?usp=sharin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gimp.org" TargetMode="External"/><Relationship Id="rId4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inkscape.org/" TargetMode="External"/><Relationship Id="rId4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hyperlink" Target="http://opengameart.org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hyperlink" Target="http://blender.org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makehuman.org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pixologic.com/sculptris/" TargetMode="External"/><Relationship Id="rId4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turbosquid.com/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Relationship Id="rId4" Type="http://schemas.openxmlformats.org/officeDocument/2006/relationships/hyperlink" Target="http://www.bfxr.net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cs.northwestern.edu/~hunicke/MDA.pdf" TargetMode="External"/><Relationship Id="rId4" Type="http://schemas.openxmlformats.org/officeDocument/2006/relationships/hyperlink" Target="http://gangles.ca/2009/08/21/mda/" TargetMode="External"/><Relationship Id="rId5" Type="http://schemas.openxmlformats.org/officeDocument/2006/relationships/hyperlink" Target="https://gamedesignconcepts.wordpress.com/2009/07/13/level-5-mechanics-and-dynamics/" TargetMode="External"/><Relationship Id="rId6" Type="http://schemas.openxmlformats.org/officeDocument/2006/relationships/hyperlink" Target="https://www.gamasutra.com/blogs/TuckerAbbott/20101212/88611/MDA_Framework_Unconnected_Connectivity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ctrTitle"/>
          </p:nvPr>
        </p:nvSpPr>
        <p:spPr>
          <a:xfrm>
            <a:off x="311700" y="1201775"/>
            <a:ext cx="8520600" cy="25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/>
              <a:t>G D 2 1 0</a:t>
            </a:r>
            <a:endParaRPr sz="1800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75" name="Shape 175"/>
          <p:cNvSpPr txBox="1"/>
          <p:nvPr>
            <p:ph idx="1" type="subTitle"/>
          </p:nvPr>
        </p:nvSpPr>
        <p:spPr>
          <a:xfrm>
            <a:off x="311700" y="3641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Studio</a:t>
            </a:r>
            <a:r>
              <a:rPr lang="en">
                <a:latin typeface="Ropa Sans"/>
                <a:ea typeface="Ropa Sans"/>
                <a:cs typeface="Ropa Sans"/>
                <a:sym typeface="Ropa Sans"/>
              </a:rPr>
              <a:t> - Prof. McClure</a:t>
            </a:r>
            <a:endParaRPr>
              <a:latin typeface="Ropa Sans"/>
              <a:ea typeface="Ropa Sans"/>
              <a:cs typeface="Ropa Sans"/>
              <a:sym typeface="Ropa Sans"/>
            </a:endParaRPr>
          </a:p>
        </p:txBody>
      </p:sp>
      <p:cxnSp>
        <p:nvCxnSpPr>
          <p:cNvPr id="176" name="Shape 176"/>
          <p:cNvCxnSpPr/>
          <p:nvPr/>
        </p:nvCxnSpPr>
        <p:spPr>
          <a:xfrm>
            <a:off x="1669275" y="3485500"/>
            <a:ext cx="59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Shape 177"/>
          <p:cNvSpPr/>
          <p:nvPr/>
        </p:nvSpPr>
        <p:spPr>
          <a:xfrm>
            <a:off x="0" y="4885575"/>
            <a:ext cx="91440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shot.383.jpg"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43"/>
            <a:ext cx="9144000" cy="510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Flow Diagrams</a:t>
            </a:r>
            <a:endParaRPr/>
          </a:p>
        </p:txBody>
      </p:sp>
      <p:pic>
        <p:nvPicPr>
          <p:cNvPr descr="screenshot.384.jpg"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247" y="1149575"/>
            <a:ext cx="5782050" cy="38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shot.385.jp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36" y="0"/>
            <a:ext cx="744752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4297900" y="1152475"/>
            <a:ext cx="4236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Dream Daddy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Little Girl in Underland						Typing of the Dead:Overkill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Depression Quest						Cave! Cave! Deus Videt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Lume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CAVE! CAVE! DEUS VIDET.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</a:t>
            </a:r>
            <a:r>
              <a:rPr lang="en" sz="900">
                <a:solidFill>
                  <a:srgbClr val="93C47D"/>
                </a:solidFill>
              </a:rPr>
              <a:t>Jenny Jiao Hsia (q_dork)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What If Platformers Were RPGs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</a:t>
            </a:r>
            <a:r>
              <a:rPr lang="en" sz="900">
                <a:solidFill>
                  <a:srgbClr val="93C47D"/>
                </a:solidFill>
              </a:rPr>
              <a:t>Increpare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Flow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Flower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Inside</a:t>
            </a:r>
            <a:endParaRPr sz="900">
              <a:solidFill>
                <a:schemeClr val="lt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</a:endParaRPr>
          </a:p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Eligible Titles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-450300" y="1152475"/>
            <a:ext cx="3762900" cy="3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				Super Meat Boy</a:t>
            </a:r>
            <a:br>
              <a:rPr lang="en" sz="900"/>
            </a:br>
            <a:r>
              <a:rPr lang="en" sz="900"/>
              <a:t>				TowerFall Ascension</a:t>
            </a:r>
            <a:br>
              <a:rPr lang="en" sz="900"/>
            </a:br>
            <a:r>
              <a:rPr lang="en" sz="900"/>
              <a:t>				Hyper Light Drifter</a:t>
            </a:r>
            <a:br>
              <a:rPr lang="en" sz="900"/>
            </a:br>
            <a:r>
              <a:rPr lang="en" sz="900"/>
              <a:t>				The Talos Principle</a:t>
            </a:r>
            <a:br>
              <a:rPr lang="en" sz="900"/>
            </a:br>
            <a:r>
              <a:rPr lang="en" sz="900"/>
              <a:t>				Pony Island</a:t>
            </a:r>
            <a:br>
              <a:rPr lang="en" sz="900"/>
            </a:br>
            <a:r>
              <a:rPr lang="en" sz="900"/>
              <a:t>				Antichamber</a:t>
            </a:r>
            <a:br>
              <a:rPr lang="en" sz="900"/>
            </a:br>
            <a:r>
              <a:rPr lang="en" sz="900"/>
              <a:t>				This War of Mine</a:t>
            </a:r>
            <a:br>
              <a:rPr lang="en" sz="900"/>
            </a:br>
            <a:r>
              <a:rPr lang="en" sz="900"/>
              <a:t>				Nidhogg</a:t>
            </a:r>
            <a:br>
              <a:rPr lang="en" sz="900"/>
            </a:br>
            <a:r>
              <a:rPr lang="en" sz="900"/>
              <a:t>				Tricky Towers</a:t>
            </a:r>
            <a:br>
              <a:rPr lang="en" sz="900"/>
            </a:br>
            <a:r>
              <a:rPr lang="en" sz="900"/>
              <a:t>				Move or Die</a:t>
            </a:r>
            <a:br>
              <a:rPr lang="en" sz="900"/>
            </a:br>
            <a:r>
              <a:rPr lang="en" sz="900"/>
              <a:t>				Party Hard</a:t>
            </a:r>
            <a:br>
              <a:rPr lang="en" sz="900"/>
            </a:br>
            <a:r>
              <a:rPr lang="en" sz="900"/>
              <a:t>				Papers, Please</a:t>
            </a:r>
            <a:br>
              <a:rPr lang="en" sz="900"/>
            </a:br>
            <a:r>
              <a:rPr lang="en" sz="900"/>
              <a:t>				McPixel</a:t>
            </a:r>
            <a:br>
              <a:rPr lang="en" sz="900"/>
            </a:br>
            <a:r>
              <a:rPr lang="en" sz="900"/>
              <a:t>				Limbo</a:t>
            </a:r>
            <a:br>
              <a:rPr lang="en" sz="900"/>
            </a:br>
            <a:r>
              <a:rPr lang="en" sz="900"/>
              <a:t>				FTL</a:t>
            </a:r>
            <a:br>
              <a:rPr lang="en" sz="900"/>
            </a:br>
            <a:r>
              <a:rPr lang="en" sz="900"/>
              <a:t>				Hotline Miami</a:t>
            </a:r>
            <a:br>
              <a:rPr lang="en" sz="900"/>
            </a:br>
            <a:r>
              <a:rPr lang="en" sz="900"/>
              <a:t>				Duck Game</a:t>
            </a:r>
            <a:br>
              <a:rPr lang="en" sz="900"/>
            </a:br>
            <a:r>
              <a:rPr lang="en" sz="900"/>
              <a:t>				Papo &amp; Yo</a:t>
            </a:r>
            <a:br>
              <a:rPr lang="en" sz="900"/>
            </a:br>
            <a:r>
              <a:rPr lang="en" sz="900"/>
              <a:t>				The Stanley Parable</a:t>
            </a:r>
            <a:br>
              <a:rPr lang="en" sz="900"/>
            </a:br>
            <a:r>
              <a:rPr lang="en" sz="900"/>
              <a:t>				Undertale</a:t>
            </a:r>
            <a:br>
              <a:rPr lang="en" sz="900"/>
            </a:br>
            <a:r>
              <a:rPr lang="en" sz="900"/>
              <a:t>				VVVVVV</a:t>
            </a:r>
            <a:br>
              <a:rPr lang="en" sz="900"/>
            </a:br>
            <a:r>
              <a:rPr lang="en" sz="900"/>
              <a:t>				Circa Infinity</a:t>
            </a:r>
            <a:endParaRPr sz="900"/>
          </a:p>
        </p:txBody>
      </p:sp>
      <p:sp>
        <p:nvSpPr>
          <p:cNvPr id="251" name="Shape 251"/>
          <p:cNvSpPr txBox="1"/>
          <p:nvPr/>
        </p:nvSpPr>
        <p:spPr>
          <a:xfrm>
            <a:off x="2012150" y="1281125"/>
            <a:ext cx="37629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				Awkward Date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Ultimate Chicken Horse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Rocket League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Speedrunners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Screencheat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Fez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Luftrausers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Starseed Pilgrim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Cookie Clicker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The Graveyard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Porpentine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Monument Valley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Kerbal Space Program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Flappy Bird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Inside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Prison Architect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Dwarf Fortress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Dys4ia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Gone Home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Who's Your Daddy?</a:t>
            </a:r>
            <a:br>
              <a:rPr lang="en" sz="900">
                <a:solidFill>
                  <a:schemeClr val="lt2"/>
                </a:solidFill>
              </a:rPr>
            </a:br>
            <a:r>
              <a:rPr lang="en" sz="900">
                <a:solidFill>
                  <a:schemeClr val="lt2"/>
                </a:solidFill>
              </a:rPr>
              <a:t>				Redshirt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ctrTitle"/>
          </p:nvPr>
        </p:nvSpPr>
        <p:spPr>
          <a:xfrm>
            <a:off x="685800" y="1227377"/>
            <a:ext cx="7772400" cy="15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Jam</a:t>
            </a:r>
            <a:endParaRPr/>
          </a:p>
        </p:txBody>
      </p:sp>
      <p:sp>
        <p:nvSpPr>
          <p:cNvPr id="257" name="Shape 2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1-2 hours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5-10 minutes</a:t>
            </a:r>
            <a:endParaRPr/>
          </a:p>
        </p:txBody>
      </p:sp>
      <p:sp>
        <p:nvSpPr>
          <p:cNvPr id="263" name="Shape 2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1: Brainstorming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Paper Design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9238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information relative to the bosses:</a:t>
            </a:r>
            <a:endParaRPr/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Executive Producer</a:t>
            </a:r>
            <a:endParaRPr sz="16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 timeline showing the project milestones from beginning to end.  Shorter projects should be measured in days or weeks; longer projects should be measured in months.</a:t>
            </a:r>
            <a:endParaRPr sz="14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Lead Engineer</a:t>
            </a:r>
            <a:endParaRPr sz="16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 schematic showing the main systems of the game and how they relate to each other.  For instance, if there is a store then it should be clear how purchased content impacts the other systems.</a:t>
            </a:r>
            <a:endParaRPr sz="14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Head of Marketing</a:t>
            </a:r>
            <a:endParaRPr sz="16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 bullet point list describing the features that make the game unique and attractive to the target audience.</a:t>
            </a:r>
            <a:endParaRPr sz="14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Creative Director</a:t>
            </a:r>
            <a:endParaRPr sz="16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Diagrams showing the screen layout.  What UI component will be necessary?  If there are different modes (i.e., combat, skill trees, quest log) then each mode needs its own example screen</a:t>
            </a:r>
            <a:endParaRPr sz="1400"/>
          </a:p>
        </p:txBody>
      </p:sp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Paper Design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Presentation</a:t>
            </a:r>
            <a:endParaRPr/>
          </a:p>
        </p:txBody>
      </p:sp>
      <p:sp>
        <p:nvSpPr>
          <p:cNvPr id="281" name="Shape 281"/>
          <p:cNvSpPr txBox="1"/>
          <p:nvPr>
            <p:ph idx="1" type="subTitle"/>
          </p:nvPr>
        </p:nvSpPr>
        <p:spPr>
          <a:xfrm>
            <a:off x="685800" y="2840049"/>
            <a:ext cx="77724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1-2 minute pitch, starting by reading out the cards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4: Discussion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week...</a:t>
            </a:r>
            <a:endParaRPr/>
          </a:p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Project!</a:t>
            </a:r>
            <a:endParaRPr/>
          </a:p>
        </p:txBody>
      </p:sp>
      <p:sp>
        <p:nvSpPr>
          <p:cNvPr id="293" name="Shape 2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Example Games</a:t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Osteotic Bypass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4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QWOP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6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Flappy Bird (except with stolen art!)</a:t>
            </a:r>
            <a:endParaRPr sz="1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Entire Screen of One Game 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8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Perspective</a:t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Partial/Other games I felt like sharing:</a:t>
            </a:r>
            <a:endParaRPr sz="1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10"/>
              </a:rPr>
              <a:t>Lawrence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11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12"/>
              </a:rPr>
              <a:t>Morning Makeup Madness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13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14"/>
              </a:rPr>
              <a:t>Awkward Date 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15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16"/>
              </a:rPr>
              <a:t>McPixel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17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Char char="●"/>
            </a:pPr>
            <a:r>
              <a:rPr b="1" lang="en" sz="14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r:id="rId18"/>
              </a:rPr>
              <a:t>Famous Bus Movie Game</a:t>
            </a:r>
            <a:endParaRPr b="1" sz="1400" u="sng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  <a:hlinkClick r:id="rId19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1534175" y="989250"/>
            <a:ext cx="7169100" cy="31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latin typeface="Geo"/>
                <a:ea typeface="Geo"/>
                <a:cs typeface="Geo"/>
                <a:sym typeface="Geo"/>
              </a:rPr>
              <a:t>wtf</a:t>
            </a:r>
            <a:r>
              <a:rPr lang="en" sz="4800">
                <a:latin typeface="Geo"/>
                <a:ea typeface="Geo"/>
                <a:cs typeface="Geo"/>
                <a:sym typeface="Geo"/>
              </a:rPr>
              <a:t> is a </a:t>
            </a:r>
            <a:r>
              <a:rPr b="1" lang="en" sz="9600">
                <a:latin typeface="Geo"/>
                <a:ea typeface="Geo"/>
                <a:cs typeface="Geo"/>
                <a:sym typeface="Geo"/>
              </a:rPr>
              <a:t>gdd</a:t>
            </a:r>
            <a:r>
              <a:rPr lang="en" sz="4800">
                <a:latin typeface="Geo"/>
                <a:ea typeface="Geo"/>
                <a:cs typeface="Geo"/>
                <a:sym typeface="Geo"/>
              </a:rPr>
              <a:t>?</a:t>
            </a:r>
            <a:endParaRPr sz="48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457200" y="1200150"/>
            <a:ext cx="8347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A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game design document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(often abbreviated GDD) is a highly descriptive living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design document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of the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design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for a video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game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. A GDD is created and edited by the development team and it is primarily used in the video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game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industry to organize efforts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within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a development team.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964400" y="1200150"/>
            <a:ext cx="7722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latin typeface="Geo"/>
                <a:ea typeface="Geo"/>
                <a:cs typeface="Geo"/>
                <a:sym typeface="Geo"/>
              </a:rPr>
              <a:t>One Sheet vs. Full GDD</a:t>
            </a:r>
            <a:endParaRPr sz="60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Geo"/>
                <a:ea typeface="Geo"/>
                <a:cs typeface="Geo"/>
                <a:sym typeface="Geo"/>
              </a:rPr>
              <a:t>One-Sheet Example </a:t>
            </a:r>
            <a:endParaRPr sz="3600">
              <a:latin typeface="Geo"/>
              <a:ea typeface="Geo"/>
              <a:cs typeface="Geo"/>
              <a:sym typeface="Ge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eo"/>
                <a:ea typeface="Geo"/>
                <a:cs typeface="Geo"/>
                <a:sym typeface="Geo"/>
                <a:hlinkClick r:id="rId3"/>
              </a:rPr>
              <a:t>link</a:t>
            </a:r>
            <a:r>
              <a:rPr lang="en">
                <a:latin typeface="Geo"/>
                <a:ea typeface="Geo"/>
                <a:cs typeface="Geo"/>
                <a:sym typeface="Geo"/>
              </a:rPr>
              <a:t>			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descr="Screen Shot 2015-09-23 at 5.11.15 PM.png"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021" y="0"/>
            <a:ext cx="39498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1203825" y="205975"/>
            <a:ext cx="7482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"/>
                <a:ea typeface="Geo"/>
                <a:cs typeface="Geo"/>
                <a:sym typeface="Geo"/>
              </a:rPr>
              <a:t>One-Sheet Outline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1812150" y="1200150"/>
            <a:ext cx="687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Title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Game Platform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Target Audience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Rating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Game Summary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Game Outline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USP (Unique Selling Points)</a:t>
            </a:r>
            <a:endParaRPr sz="2400">
              <a:latin typeface="Geo"/>
              <a:ea typeface="Geo"/>
              <a:cs typeface="Geo"/>
              <a:sym typeface="Ge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" sz="2400">
                <a:latin typeface="Geo"/>
                <a:ea typeface="Geo"/>
                <a:cs typeface="Geo"/>
                <a:sym typeface="Geo"/>
              </a:rPr>
              <a:t>Similar Competitive Products / Precedents</a:t>
            </a:r>
            <a:endParaRPr sz="24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Geo"/>
                <a:ea typeface="Geo"/>
                <a:cs typeface="Geo"/>
                <a:sym typeface="Geo"/>
              </a:rPr>
              <a:t>One-Sheet Template</a:t>
            </a:r>
            <a:endParaRPr sz="3600">
              <a:latin typeface="Geo"/>
              <a:ea typeface="Geo"/>
              <a:cs typeface="Geo"/>
              <a:sym typeface="Ge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eo"/>
                <a:ea typeface="Geo"/>
                <a:cs typeface="Geo"/>
                <a:sym typeface="Geo"/>
                <a:hlinkClick r:id="rId3"/>
              </a:rPr>
              <a:t>link</a:t>
            </a:r>
            <a:r>
              <a:rPr lang="en">
                <a:latin typeface="Geo"/>
                <a:ea typeface="Geo"/>
                <a:cs typeface="Geo"/>
                <a:sym typeface="Geo"/>
              </a:rPr>
              <a:t>			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054" y="0"/>
            <a:ext cx="39714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Geo"/>
                <a:ea typeface="Geo"/>
                <a:cs typeface="Geo"/>
                <a:sym typeface="Geo"/>
              </a:rPr>
              <a:t>GDD</a:t>
            </a:r>
            <a:r>
              <a:rPr lang="en" sz="3600">
                <a:latin typeface="Geo"/>
                <a:ea typeface="Geo"/>
                <a:cs typeface="Geo"/>
                <a:sym typeface="Geo"/>
              </a:rPr>
              <a:t> Template</a:t>
            </a:r>
            <a:endParaRPr sz="3600">
              <a:latin typeface="Geo"/>
              <a:ea typeface="Geo"/>
              <a:cs typeface="Geo"/>
              <a:sym typeface="Ge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eo"/>
                <a:ea typeface="Geo"/>
                <a:cs typeface="Geo"/>
                <a:sym typeface="Geo"/>
                <a:hlinkClick r:id="rId3"/>
              </a:rPr>
              <a:t>link</a:t>
            </a:r>
            <a:r>
              <a:rPr lang="en">
                <a:latin typeface="Geo"/>
                <a:ea typeface="Geo"/>
                <a:cs typeface="Geo"/>
                <a:sym typeface="Geo"/>
              </a:rPr>
              <a:t>			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4" y="0"/>
            <a:ext cx="55704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 Document Resources</a:t>
            </a:r>
            <a:endParaRPr/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http://www.gamasutra.com/view/feature/131632/creating_a_great_design_document.php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http://www.gamasutra.com/view/feature/131791/the_anatomy_of_a_design_document_.php?page=1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Read</a:t>
            </a:r>
            <a:endParaRPr>
              <a:solidFill>
                <a:srgbClr val="E0666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hlinkClick r:id="rId3"/>
              </a:rPr>
              <a:t>Game Design Workshop</a:t>
            </a:r>
            <a:r>
              <a:rPr lang="en"/>
              <a:t>, Read at least 5 </a:t>
            </a:r>
            <a:br>
              <a:rPr lang="en"/>
            </a:br>
            <a:r>
              <a:rPr lang="en"/>
              <a:t>“Designer Perspectives”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RR3</a:t>
            </a:r>
            <a:endParaRPr>
              <a:solidFill>
                <a:srgbClr val="E0666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to two page </a:t>
            </a:r>
            <a:r>
              <a:rPr lang="en" u="sng"/>
              <a:t>response</a:t>
            </a:r>
            <a:r>
              <a:rPr lang="en"/>
              <a:t> to reading (500 word minimum).  This should be in reaction to the reading, not a summary.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Whom is the GDD for?</a:t>
            </a:r>
            <a:endParaRPr/>
          </a:p>
        </p:txBody>
      </p:sp>
      <p:sp>
        <p:nvSpPr>
          <p:cNvPr id="354" name="Shape 35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Players? Developers? Academics? Journalists?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Whom is the GDD for?</a:t>
            </a:r>
            <a:endParaRPr/>
          </a:p>
        </p:txBody>
      </p:sp>
      <p:sp>
        <p:nvSpPr>
          <p:cNvPr id="360" name="Shape 36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ctrTitle"/>
          </p:nvPr>
        </p:nvSpPr>
        <p:spPr>
          <a:xfrm>
            <a:off x="685800" y="1808703"/>
            <a:ext cx="7772400" cy="14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Tools</a:t>
            </a:r>
            <a:r>
              <a:rPr lang="en" sz="9600"/>
              <a:t> </a:t>
            </a:r>
            <a:r>
              <a:rPr lang="en" sz="3600"/>
              <a:t>for </a:t>
            </a:r>
            <a:r>
              <a:rPr lang="en" sz="9600"/>
              <a:t>Game </a:t>
            </a:r>
            <a:r>
              <a:rPr lang="en" sz="6000"/>
              <a:t>Devs</a:t>
            </a:r>
            <a:endParaRPr sz="6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Art</a:t>
            </a:r>
            <a:endParaRPr/>
          </a:p>
        </p:txBody>
      </p:sp>
      <p:sp>
        <p:nvSpPr>
          <p:cNvPr id="371" name="Shape 37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Photoshop</a:t>
            </a:r>
            <a:endParaRPr/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Industry standard photo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manipulation tool</a:t>
            </a:r>
            <a:endParaRPr/>
          </a:p>
          <a:p>
            <a: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$$$</a:t>
            </a:r>
            <a:endParaRPr/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975" y="1154475"/>
            <a:ext cx="3989025" cy="39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GIMP</a:t>
            </a:r>
            <a:endParaRPr/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457200" y="1200150"/>
            <a:ext cx="4704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Free/open-source image manipulation software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gimp.org</a:t>
            </a:r>
            <a:endParaRPr/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4">
            <a:alphaModFix/>
          </a:blip>
          <a:srcRect b="35703" l="0" r="0" t="0"/>
          <a:stretch/>
        </p:blipFill>
        <p:spPr>
          <a:xfrm>
            <a:off x="5563975" y="3284375"/>
            <a:ext cx="2857500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940"/>
            <a:ext cx="8229601" cy="513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488" y="0"/>
            <a:ext cx="52645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>
            <p:ph idx="1" type="body"/>
          </p:nvPr>
        </p:nvSpPr>
        <p:spPr>
          <a:xfrm>
            <a:off x="457200" y="1200150"/>
            <a:ext cx="3422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Industry standard 2D illustration tool</a:t>
            </a:r>
            <a:endParaRPr/>
          </a:p>
          <a:p>
            <a: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$$$</a:t>
            </a:r>
            <a:endParaRPr/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 Illustrator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Inkscape</a:t>
            </a:r>
            <a:endParaRPr/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457200" y="1200150"/>
            <a:ext cx="5370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Free/open-source vector illustration tool</a:t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good alternative to illustrator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https://inkscape.org/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250" y="1200150"/>
            <a:ext cx="2276700" cy="22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437" y="0"/>
            <a:ext cx="71091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"/>
                <a:ea typeface="Geo"/>
                <a:cs typeface="Geo"/>
                <a:sym typeface="Geo"/>
              </a:rPr>
              <a:t>Discuss</a:t>
            </a:r>
            <a:r>
              <a:rPr lang="en"/>
              <a:t>!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95" name="Shape 19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9-28 at 11.31.03 AM.png" id="418" name="Shape 418"/>
          <p:cNvPicPr preferRelativeResize="0"/>
          <p:nvPr/>
        </p:nvPicPr>
        <p:blipFill rotWithShape="1">
          <a:blip r:embed="rId3">
            <a:alphaModFix/>
          </a:blip>
          <a:srcRect b="2071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/>
          <p:nvPr/>
        </p:nvSpPr>
        <p:spPr>
          <a:xfrm>
            <a:off x="-50" y="2868350"/>
            <a:ext cx="9144000" cy="2275200"/>
          </a:xfrm>
          <a:prstGeom prst="rect">
            <a:avLst/>
          </a:prstGeom>
          <a:solidFill>
            <a:srgbClr val="222222">
              <a:alpha val="6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 txBox="1"/>
          <p:nvPr>
            <p:ph type="title"/>
          </p:nvPr>
        </p:nvSpPr>
        <p:spPr>
          <a:xfrm>
            <a:off x="320150" y="2763754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OpenGameArt</a:t>
            </a:r>
            <a:endParaRPr/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320150" y="3757925"/>
            <a:ext cx="86868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 repository of game art, contributed by others.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http://opengameart.org/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Art</a:t>
            </a:r>
            <a:endParaRPr/>
          </a:p>
        </p:txBody>
      </p:sp>
      <p:sp>
        <p:nvSpPr>
          <p:cNvPr id="427" name="Shape 42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178" y="1130075"/>
            <a:ext cx="5604824" cy="40284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/>
          <p:nvPr/>
        </p:nvSpPr>
        <p:spPr>
          <a:xfrm>
            <a:off x="0" y="1130125"/>
            <a:ext cx="4951200" cy="4028400"/>
          </a:xfrm>
          <a:prstGeom prst="rect">
            <a:avLst/>
          </a:prstGeom>
          <a:solidFill>
            <a:srgbClr val="222222">
              <a:alpha val="6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Blender</a:t>
            </a:r>
            <a:endParaRPr/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457200" y="1063375"/>
            <a:ext cx="4494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Free/open-source software for 3D modeling, sculpting and more </a:t>
            </a:r>
            <a:r>
              <a:rPr lang="en" u="sng">
                <a:solidFill>
                  <a:schemeClr val="hlink"/>
                </a:solidFill>
                <a:hlinkClick r:id="rId4"/>
              </a:rPr>
              <a:t>blender.org</a:t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tons of community add-ons and support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native support in Unity for .blend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Autodesk Maya</a:t>
            </a:r>
            <a:endParaRPr/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457200" y="1200150"/>
            <a:ext cx="4229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3D modelling and animation tool</a:t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Used by many professional studios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$$$ (but free education license)</a:t>
            </a:r>
            <a:endParaRPr/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0633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 open-source software for easily making 3D models of human figures</a:t>
            </a:r>
            <a:endParaRPr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come pre-rigged with skeleton!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http://www.makehuman.org/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MakeHuman + Manuel B Studio</a:t>
            </a:r>
            <a:endParaRPr/>
          </a:p>
        </p:txBody>
      </p:sp>
      <p:pic>
        <p:nvPicPr>
          <p:cNvPr id="463" name="Shape 4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681050"/>
            <a:ext cx="4286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400" y="1819263"/>
            <a:ext cx="35052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Sculptris</a:t>
            </a:r>
            <a:endParaRPr/>
          </a:p>
        </p:txBody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 3D Sculpting tool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easily model shapes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http://pixologic.com/sculptris/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-best for organic,  symmetrical shapes</a:t>
            </a:r>
            <a:endParaRPr sz="1800"/>
          </a:p>
        </p:txBody>
      </p:sp>
      <p:pic>
        <p:nvPicPr>
          <p:cNvPr id="471" name="Shape 4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1108863"/>
            <a:ext cx="44767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320" y="0"/>
            <a:ext cx="63733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Turbosquid</a:t>
            </a:r>
            <a:endParaRPr/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Website with a selection of 3D models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http://www.turbosquid.com/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Shape 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925" y="2635475"/>
            <a:ext cx="5229075" cy="239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Week 5, 2018.03.06</a:t>
            </a:r>
            <a:endParaRPr/>
          </a:p>
        </p:txBody>
      </p:sp>
      <p:sp>
        <p:nvSpPr>
          <p:cNvPr id="201" name="Shape 201"/>
          <p:cNvSpPr txBox="1"/>
          <p:nvPr>
            <p:ph type="ctrTitle"/>
          </p:nvPr>
        </p:nvSpPr>
        <p:spPr>
          <a:xfrm>
            <a:off x="685800" y="1232177"/>
            <a:ext cx="77724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Presentation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</a:t>
            </a:r>
            <a:endParaRPr/>
          </a:p>
        </p:txBody>
      </p:sp>
      <p:sp>
        <p:nvSpPr>
          <p:cNvPr id="491" name="Shape 49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9-28 at 11.46.09 AM.png"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393" y="0"/>
            <a:ext cx="43773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>
            <p:ph type="title"/>
          </p:nvPr>
        </p:nvSpPr>
        <p:spPr>
          <a:xfrm>
            <a:off x="457200" y="205975"/>
            <a:ext cx="4859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Bfxr</a:t>
            </a:r>
            <a:endParaRPr/>
          </a:p>
        </p:txBody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457200" y="1200150"/>
            <a:ext cx="4174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 audio tool for 8-bit-esque sound effects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http://www.bfxr.net/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Audacity</a:t>
            </a:r>
            <a:endParaRPr/>
          </a:p>
        </p:txBody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Free/open-source software for editing audio</a:t>
            </a:r>
            <a:endParaRPr/>
          </a:p>
          <a:p>
            <a: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relatively easy to learn</a:t>
            </a:r>
            <a:endParaRPr/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831" y="3485400"/>
            <a:ext cx="3644338" cy="14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564" y="0"/>
            <a:ext cx="61992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sp>
        <p:nvSpPr>
          <p:cNvPr id="518" name="Shape 5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457200" y="1200150"/>
            <a:ext cx="7362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Video editing tool for creating documentation videos</a:t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$$$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CPU intensive</a:t>
            </a:r>
            <a:endParaRPr/>
          </a:p>
        </p:txBody>
      </p:sp>
      <p:sp>
        <p:nvSpPr>
          <p:cNvPr id="524" name="Shape 5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 Premiere Pro</a:t>
            </a:r>
            <a:endParaRPr/>
          </a:p>
        </p:txBody>
      </p:sp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300" y="2026188"/>
            <a:ext cx="44196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Itch.io</a:t>
            </a:r>
            <a:endParaRPr/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88" y="1242528"/>
            <a:ext cx="7765427" cy="377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06666"/>
                </a:solidFill>
              </a:rPr>
              <a:t>Post</a:t>
            </a:r>
            <a:endParaRPr b="1">
              <a:solidFill>
                <a:srgbClr val="E06666"/>
              </a:solidFill>
            </a:endParaRPr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 examples of excellently done itch pages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 examples of inspiring game concepts/designs found on itch.io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 sentences describing why each one is inspiring and how it relates to your design practice</a:t>
            </a:r>
            <a:endParaRPr sz="1800"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Prepare</a:t>
            </a:r>
            <a:endParaRPr b="1">
              <a:solidFill>
                <a:srgbClr val="E06666"/>
              </a:solidFill>
            </a:endParaRPr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Game Design Profile Presentation </a:t>
            </a:r>
            <a:r>
              <a:rPr lang="en" sz="1800" u="sng"/>
              <a:t>next class</a:t>
            </a:r>
            <a:r>
              <a:rPr lang="en" sz="1800"/>
              <a:t>! 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Game Pitch/Proposal Presentation and One-sheets due the following week! 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776600"/>
            <a:ext cx="8229600" cy="4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this project students will be required to </a:t>
            </a:r>
            <a:r>
              <a:rPr b="1" lang="en" sz="2400">
                <a:solidFill>
                  <a:srgbClr val="FFFFFF"/>
                </a:solidFill>
              </a:rPr>
              <a:t>create a formal presentation</a:t>
            </a:r>
            <a:r>
              <a:rPr lang="en" sz="2400"/>
              <a:t> that focuses on one important game </a:t>
            </a:r>
            <a:r>
              <a:rPr lang="en" sz="2400" u="sng"/>
              <a:t>design</a:t>
            </a:r>
            <a:r>
              <a:rPr lang="en" sz="2400"/>
              <a:t>. The presentation should focus on profiling the </a:t>
            </a:r>
            <a:r>
              <a:rPr lang="en" sz="2400" u="sng"/>
              <a:t>design</a:t>
            </a:r>
            <a:r>
              <a:rPr lang="en" sz="2400"/>
              <a:t> of the game.  Students will be required to read at least two interviews with the designer/developer and provide at least 4 other reputable references for their presentation.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Worth 30 points of final grade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0000"/>
                </a:solidFill>
              </a:rPr>
              <a:t>NOT</a:t>
            </a:r>
            <a:r>
              <a:rPr b="1" lang="en" sz="3000"/>
              <a:t> a review</a:t>
            </a:r>
            <a:br>
              <a:rPr b="1" lang="en" sz="3000"/>
            </a:br>
            <a:r>
              <a:rPr b="1" lang="en" sz="3000">
                <a:solidFill>
                  <a:srgbClr val="CC0000"/>
                </a:solidFill>
              </a:rPr>
              <a:t>NOT </a:t>
            </a:r>
            <a:r>
              <a:rPr b="1" lang="en" sz="3000"/>
              <a:t>a synopsis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We (generally) do </a:t>
            </a:r>
            <a:r>
              <a:rPr b="1" lang="en" sz="3000">
                <a:solidFill>
                  <a:srgbClr val="CC0000"/>
                </a:solidFill>
              </a:rPr>
              <a:t>NOT </a:t>
            </a:r>
            <a:r>
              <a:rPr b="1" lang="en" sz="3000"/>
              <a:t>care about the story.</a:t>
            </a:r>
            <a:endParaRPr b="1"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discuss...</a:t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us about the designs, desires, what elements are original, unoriginal, what works and doesn't work.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Profile the game's designer and how does their work relate to this game (if applicable).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kind of constraints are placed upon the player?  How do they contribute to gameplay?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went into programming this game?  Walk us through the code logic for some of the core mechanics of the game. 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Use the </a:t>
            </a:r>
            <a:r>
              <a:rPr b="1" lang="en" sz="2400" u="sng">
                <a:solidFill>
                  <a:schemeClr val="hlink"/>
                </a:solidFill>
                <a:hlinkClick r:id="rId3"/>
              </a:rPr>
              <a:t>MDA framework</a:t>
            </a:r>
            <a:r>
              <a:rPr b="1" lang="en" sz="2400"/>
              <a:t> to present your analysis </a:t>
            </a:r>
            <a:br>
              <a:rPr b="1" lang="en" sz="2400"/>
            </a:br>
            <a:r>
              <a:rPr b="1" lang="en" sz="2400"/>
              <a:t>of the game.</a:t>
            </a:r>
            <a:endParaRPr b="1"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Addl reading: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http://gangles.ca/2009/08/21/mda/</a:t>
            </a:r>
            <a:endParaRPr sz="14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https://gamedesignconcepts.wordpress.com/2009/07/13/level-5-mechanics-and-dynamics/</a:t>
            </a:r>
            <a:endParaRPr sz="14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https://www.gamasutra.com/blogs/TuckerAbbott/20101212/88611/MDA_Framework_Unconnected_Connectivity.php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